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34FBD1A-2E56-4090-8483-C28BC8CA775F}" type="datetimeFigureOut">
              <a:rPr lang="en-US" smtClean="0"/>
              <a:pPr/>
              <a:t>10/25/2011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CF95C8-C6AA-4DCE-8449-D8B728C38A8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4FBD1A-2E56-4090-8483-C28BC8CA775F}" type="datetimeFigureOut">
              <a:rPr lang="en-US" smtClean="0"/>
              <a:pPr/>
              <a:t>10/25/2011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CF95C8-C6AA-4DCE-8449-D8B728C38A8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4FBD1A-2E56-4090-8483-C28BC8CA775F}" type="datetimeFigureOut">
              <a:rPr lang="en-US" smtClean="0"/>
              <a:pPr/>
              <a:t>10/25/2011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CF95C8-C6AA-4DCE-8449-D8B728C38A8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4FBD1A-2E56-4090-8483-C28BC8CA775F}" type="datetimeFigureOut">
              <a:rPr lang="en-US" smtClean="0"/>
              <a:pPr/>
              <a:t>10/25/2011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CF95C8-C6AA-4DCE-8449-D8B728C38A8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FBD1A-2E56-4090-8483-C28BC8CA775F}" type="datetimeFigureOut">
              <a:rPr lang="en-US" smtClean="0"/>
              <a:pPr/>
              <a:t>10/25/2011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CF95C8-C6AA-4DCE-8449-D8B728C38A8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34FBD1A-2E56-4090-8483-C28BC8CA775F}" type="datetimeFigureOut">
              <a:rPr lang="en-US" smtClean="0"/>
              <a:pPr/>
              <a:t>10/25/2011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CF95C8-C6AA-4DCE-8449-D8B728C38A8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34FBD1A-2E56-4090-8483-C28BC8CA775F}" type="datetimeFigureOut">
              <a:rPr lang="en-US" smtClean="0"/>
              <a:pPr/>
              <a:t>10/25/2011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CF95C8-C6AA-4DCE-8449-D8B728C38A8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34FBD1A-2E56-4090-8483-C28BC8CA775F}" type="datetimeFigureOut">
              <a:rPr lang="en-US" smtClean="0"/>
              <a:pPr/>
              <a:t>10/25/2011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CF95C8-C6AA-4DCE-8449-D8B728C38A8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FBD1A-2E56-4090-8483-C28BC8CA775F}" type="datetimeFigureOut">
              <a:rPr lang="en-US" smtClean="0"/>
              <a:pPr/>
              <a:t>10/25/2011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CF95C8-C6AA-4DCE-8449-D8B728C38A8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FBD1A-2E56-4090-8483-C28BC8CA775F}" type="datetimeFigureOut">
              <a:rPr lang="en-US" smtClean="0"/>
              <a:pPr/>
              <a:t>10/25/2011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CF95C8-C6AA-4DCE-8449-D8B728C38A8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FBD1A-2E56-4090-8483-C28BC8CA775F}" type="datetimeFigureOut">
              <a:rPr lang="en-US" smtClean="0"/>
              <a:pPr/>
              <a:t>10/25/2011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CF95C8-C6AA-4DCE-8449-D8B728C38A8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FBD1A-2E56-4090-8483-C28BC8CA775F}" type="datetimeFigureOut">
              <a:rPr lang="en-US" smtClean="0"/>
              <a:pPr/>
              <a:t>10/25/2011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F95C8-C6AA-4DCE-8449-D8B728C38A8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2.tiff"/><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7299"/>
            <a:ext cx="7772400" cy="2243152"/>
          </a:xfrm>
        </p:spPr>
        <p:txBody>
          <a:bodyPr/>
          <a:lstStyle/>
          <a:p>
            <a:r>
              <a:rPr lang="en-GB" dirty="0" smtClean="0"/>
              <a:t>Adult Positioning- “M”- working to correct a “</a:t>
            </a:r>
            <a:r>
              <a:rPr lang="en-GB" smtClean="0"/>
              <a:t>fixed position”. </a:t>
            </a:r>
            <a:endParaRPr lang="en-GB" dirty="0"/>
          </a:p>
        </p:txBody>
      </p:sp>
      <p:sp>
        <p:nvSpPr>
          <p:cNvPr id="3" name="Subtitle 2"/>
          <p:cNvSpPr>
            <a:spLocks noGrp="1"/>
          </p:cNvSpPr>
          <p:nvPr>
            <p:ph type="subTitle" idx="1"/>
          </p:nvPr>
        </p:nvSpPr>
        <p:spPr/>
        <p:txBody>
          <a:bodyPr/>
          <a:lstStyle/>
          <a:p>
            <a:r>
              <a:rPr lang="en-GB" dirty="0" smtClean="0"/>
              <a:t>Progress report- Dec 06 to Sept 07</a:t>
            </a:r>
            <a:endParaRPr lang="en-GB" dirty="0"/>
          </a:p>
        </p:txBody>
      </p:sp>
      <p:pic>
        <p:nvPicPr>
          <p:cNvPr id="5" name="Picture 4" descr="SK(CMYK).tif"/>
          <p:cNvPicPr>
            <a:picLocks noChangeAspect="1"/>
          </p:cNvPicPr>
          <p:nvPr/>
        </p:nvPicPr>
        <p:blipFill>
          <a:blip r:embed="rId2" cstate="print"/>
          <a:stretch>
            <a:fillRect/>
          </a:stretch>
        </p:blipFill>
        <p:spPr>
          <a:xfrm>
            <a:off x="3929058" y="5143512"/>
            <a:ext cx="1228385" cy="35719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62500" lnSpcReduction="20000"/>
          </a:bodyPr>
          <a:lstStyle/>
          <a:p>
            <a:r>
              <a:rPr lang="en-AU" dirty="0" smtClean="0"/>
              <a:t>M </a:t>
            </a:r>
            <a:r>
              <a:rPr lang="en-AU" dirty="0"/>
              <a:t>has spastic quadriplegia as a result of an acquired brain injury ten years previously. He had been stabbed in the abdomen and lost so much blood that he had hypoxia to the brain.</a:t>
            </a:r>
            <a:endParaRPr lang="en-GB" dirty="0"/>
          </a:p>
          <a:p>
            <a:pPr>
              <a:buNone/>
            </a:pPr>
            <a:r>
              <a:rPr lang="en-AU" dirty="0"/>
              <a:t> </a:t>
            </a:r>
            <a:endParaRPr lang="en-GB" dirty="0"/>
          </a:p>
          <a:p>
            <a:r>
              <a:rPr lang="en-AU" dirty="0"/>
              <a:t>M has generalised increased muscle tone, which is particularly severe in his lower limbs and right upper limb. He is unable to change is position in bed or to readjust his position when seated</a:t>
            </a:r>
            <a:r>
              <a:rPr lang="en-AU" dirty="0" smtClean="0"/>
              <a:t>.</a:t>
            </a:r>
          </a:p>
          <a:p>
            <a:endParaRPr lang="en-GB" dirty="0"/>
          </a:p>
          <a:p>
            <a:r>
              <a:rPr lang="en-AU" dirty="0"/>
              <a:t>M has some voluntary movement in his left upper limb but cannot use this movement purposefully. He has intellectual impairment but does have limited speech.</a:t>
            </a:r>
            <a:endParaRPr lang="en-GB" dirty="0"/>
          </a:p>
          <a:p>
            <a:pPr>
              <a:buNone/>
            </a:pPr>
            <a:r>
              <a:rPr lang="en-AU" dirty="0"/>
              <a:t> </a:t>
            </a:r>
            <a:endParaRPr lang="en-GB" dirty="0"/>
          </a:p>
          <a:p>
            <a:r>
              <a:rPr lang="en-AU" dirty="0"/>
              <a:t>When first seen in Dec 2006, M had fixed hip and knee flexion in legs, a stiff trunk and very tight flexion in his right arm and wrist. These joint positions could not be passively changed due to the forces required. Care staff found it very difficult to perform hoist transfers on M as he could not be flexed forward in his wheelchair in order to position the sling behind him due to his stiff trunk and hips. </a:t>
            </a:r>
            <a:endParaRPr lang="en-GB" dirty="0"/>
          </a:p>
          <a:p>
            <a:endParaRPr lang="en-GB" dirty="0"/>
          </a:p>
        </p:txBody>
      </p:sp>
      <p:pic>
        <p:nvPicPr>
          <p:cNvPr id="4" name="Picture 3" descr="SK(CMYK).tif"/>
          <p:cNvPicPr>
            <a:picLocks noChangeAspect="1"/>
          </p:cNvPicPr>
          <p:nvPr/>
        </p:nvPicPr>
        <p:blipFill>
          <a:blip r:embed="rId2" cstate="print"/>
          <a:stretch>
            <a:fillRect/>
          </a:stretch>
        </p:blipFill>
        <p:spPr>
          <a:xfrm>
            <a:off x="7858148" y="6143644"/>
            <a:ext cx="705571" cy="20516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rawn 200612 unsup.jpg"/>
          <p:cNvPicPr>
            <a:picLocks noGrp="1" noChangeAspect="1"/>
          </p:cNvPicPr>
          <p:nvPr>
            <p:ph idx="1"/>
          </p:nvPr>
        </p:nvPicPr>
        <p:blipFill>
          <a:blip r:embed="rId2" cstate="print"/>
          <a:stretch>
            <a:fillRect/>
          </a:stretch>
        </p:blipFill>
        <p:spPr>
          <a:xfrm>
            <a:off x="1071538" y="571480"/>
            <a:ext cx="7184136" cy="3526536"/>
          </a:xfrm>
        </p:spPr>
      </p:pic>
      <p:sp>
        <p:nvSpPr>
          <p:cNvPr id="5" name="TextBox 4"/>
          <p:cNvSpPr txBox="1"/>
          <p:nvPr/>
        </p:nvSpPr>
        <p:spPr>
          <a:xfrm>
            <a:off x="1000100" y="4572008"/>
            <a:ext cx="7072362" cy="1477328"/>
          </a:xfrm>
          <a:prstGeom prst="rect">
            <a:avLst/>
          </a:prstGeom>
          <a:noFill/>
        </p:spPr>
        <p:txBody>
          <a:bodyPr wrap="square" rtlCol="0">
            <a:spAutoFit/>
          </a:bodyPr>
          <a:lstStyle/>
          <a:p>
            <a:r>
              <a:rPr lang="en-AU" dirty="0"/>
              <a:t>M would sleep in the same posture all night unable to move his position. He would have very disturbed sleep and wake very early in the morning making groaning and moaning noises. Staff would have to get him out of bed early due to his discomfort.</a:t>
            </a:r>
            <a:endParaRPr lang="en-GB" dirty="0"/>
          </a:p>
          <a:p>
            <a:endParaRPr lang="en-GB" dirty="0"/>
          </a:p>
        </p:txBody>
      </p:sp>
      <p:pic>
        <p:nvPicPr>
          <p:cNvPr id="6" name="Picture 5" descr="SK(CMYK).tif"/>
          <p:cNvPicPr>
            <a:picLocks noChangeAspect="1"/>
          </p:cNvPicPr>
          <p:nvPr/>
        </p:nvPicPr>
        <p:blipFill>
          <a:blip r:embed="rId3" cstate="print"/>
          <a:stretch>
            <a:fillRect/>
          </a:stretch>
        </p:blipFill>
        <p:spPr>
          <a:xfrm>
            <a:off x="7858148" y="6143644"/>
            <a:ext cx="705571" cy="20516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rawn 200612 supp.jpg"/>
          <p:cNvPicPr>
            <a:picLocks noGrp="1" noChangeAspect="1"/>
          </p:cNvPicPr>
          <p:nvPr>
            <p:ph idx="1"/>
          </p:nvPr>
        </p:nvPicPr>
        <p:blipFill>
          <a:blip r:embed="rId2" cstate="print"/>
          <a:stretch>
            <a:fillRect/>
          </a:stretch>
        </p:blipFill>
        <p:spPr>
          <a:xfrm>
            <a:off x="642910" y="428604"/>
            <a:ext cx="3463280" cy="5626100"/>
          </a:xfrm>
        </p:spPr>
      </p:pic>
      <p:sp>
        <p:nvSpPr>
          <p:cNvPr id="5" name="TextBox 4"/>
          <p:cNvSpPr txBox="1"/>
          <p:nvPr/>
        </p:nvSpPr>
        <p:spPr>
          <a:xfrm>
            <a:off x="4357686" y="928670"/>
            <a:ext cx="4357718" cy="4247317"/>
          </a:xfrm>
          <a:prstGeom prst="rect">
            <a:avLst/>
          </a:prstGeom>
          <a:noFill/>
        </p:spPr>
        <p:txBody>
          <a:bodyPr wrap="square" rtlCol="0">
            <a:spAutoFit/>
          </a:bodyPr>
          <a:lstStyle/>
          <a:p>
            <a:r>
              <a:rPr lang="en-AU" dirty="0"/>
              <a:t>Symmetrisleep equipment was put in place for M in Dec 2006 . had some fixed windsweeping deformity of his hips at this stage, which meant that this had to be accommodated within the equipment. It was possible to get symmetrical alignment of his chest and pelvis if his windsweeping was accommodated. Three large pillows were required to support his hips and knees in their flexed posture giving even weight distribution and allowing for relaxation.</a:t>
            </a:r>
            <a:endParaRPr lang="en-GB" dirty="0"/>
          </a:p>
          <a:p>
            <a:r>
              <a:rPr lang="en-AU" dirty="0"/>
              <a:t> </a:t>
            </a:r>
            <a:endParaRPr lang="en-GB" dirty="0"/>
          </a:p>
          <a:p>
            <a:r>
              <a:rPr lang="en-AU" dirty="0"/>
              <a:t>This equipment was used nightly and M’s posture monitored regularly.</a:t>
            </a:r>
            <a:endParaRPr lang="en-GB" dirty="0"/>
          </a:p>
          <a:p>
            <a:endParaRPr lang="en-GB" dirty="0"/>
          </a:p>
        </p:txBody>
      </p:sp>
      <p:pic>
        <p:nvPicPr>
          <p:cNvPr id="6" name="Picture 5" descr="SK(CMYK).tif"/>
          <p:cNvPicPr>
            <a:picLocks noChangeAspect="1"/>
          </p:cNvPicPr>
          <p:nvPr/>
        </p:nvPicPr>
        <p:blipFill>
          <a:blip r:embed="rId3" cstate="print"/>
          <a:stretch>
            <a:fillRect/>
          </a:stretch>
        </p:blipFill>
        <p:spPr>
          <a:xfrm>
            <a:off x="7858148" y="6143644"/>
            <a:ext cx="705571" cy="20516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rawn 200702 unsupp.jpg"/>
          <p:cNvPicPr>
            <a:picLocks noGrp="1" noChangeAspect="1"/>
          </p:cNvPicPr>
          <p:nvPr>
            <p:ph idx="1"/>
          </p:nvPr>
        </p:nvPicPr>
        <p:blipFill>
          <a:blip r:embed="rId2" cstate="print"/>
          <a:stretch>
            <a:fillRect/>
          </a:stretch>
        </p:blipFill>
        <p:spPr>
          <a:xfrm>
            <a:off x="428596" y="714356"/>
            <a:ext cx="4327128" cy="5500726"/>
          </a:xfrm>
        </p:spPr>
      </p:pic>
      <p:sp>
        <p:nvSpPr>
          <p:cNvPr id="8" name="TextBox 7"/>
          <p:cNvSpPr txBox="1"/>
          <p:nvPr/>
        </p:nvSpPr>
        <p:spPr>
          <a:xfrm>
            <a:off x="4929190" y="428604"/>
            <a:ext cx="4000528" cy="5078313"/>
          </a:xfrm>
          <a:prstGeom prst="rect">
            <a:avLst/>
          </a:prstGeom>
          <a:noFill/>
        </p:spPr>
        <p:txBody>
          <a:bodyPr wrap="square" rtlCol="0">
            <a:spAutoFit/>
          </a:bodyPr>
          <a:lstStyle/>
          <a:p>
            <a:r>
              <a:rPr lang="en-AU" dirty="0"/>
              <a:t> </a:t>
            </a:r>
            <a:endParaRPr lang="en-GB" dirty="0"/>
          </a:p>
          <a:p>
            <a:r>
              <a:rPr lang="en-AU" dirty="0"/>
              <a:t> </a:t>
            </a:r>
            <a:r>
              <a:rPr lang="en-AU" dirty="0" smtClean="0"/>
              <a:t>This image shows </a:t>
            </a:r>
            <a:r>
              <a:rPr lang="en-AU" dirty="0"/>
              <a:t>the changes in M’s posture in bed, without any support, after three months of using the equipment (Feb 2007)</a:t>
            </a:r>
            <a:endParaRPr lang="en-GB" dirty="0"/>
          </a:p>
          <a:p>
            <a:r>
              <a:rPr lang="en-AU" dirty="0"/>
              <a:t> </a:t>
            </a:r>
            <a:endParaRPr lang="en-GB" dirty="0"/>
          </a:p>
          <a:p>
            <a:r>
              <a:rPr lang="en-AU" dirty="0"/>
              <a:t>M’s hips and knees were a little less flexed and his windsweeping had reduced significantly. At this stage, M no longer woke frequently during the night and did not moan and groan in discomfort in the early morning. M was sleeping well and had to be woken by staff to get up. He was much more alert and happier during the day and staff reported that he was less stiff and thus transfers were much easier.</a:t>
            </a:r>
            <a:endParaRPr lang="en-GB" dirty="0"/>
          </a:p>
          <a:p>
            <a:endParaRPr lang="en-GB" dirty="0"/>
          </a:p>
        </p:txBody>
      </p:sp>
      <p:pic>
        <p:nvPicPr>
          <p:cNvPr id="10" name="Picture 9" descr="SK(CMYK).tif"/>
          <p:cNvPicPr>
            <a:picLocks noChangeAspect="1"/>
          </p:cNvPicPr>
          <p:nvPr/>
        </p:nvPicPr>
        <p:blipFill>
          <a:blip r:embed="rId3" cstate="print"/>
          <a:stretch>
            <a:fillRect/>
          </a:stretch>
        </p:blipFill>
        <p:spPr>
          <a:xfrm>
            <a:off x="7858148" y="6143644"/>
            <a:ext cx="705571" cy="20516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rawn 200708.jpg"/>
          <p:cNvPicPr>
            <a:picLocks noChangeAspect="1"/>
          </p:cNvPicPr>
          <p:nvPr/>
        </p:nvPicPr>
        <p:blipFill>
          <a:blip r:embed="rId2" cstate="print"/>
          <a:stretch>
            <a:fillRect/>
          </a:stretch>
        </p:blipFill>
        <p:spPr>
          <a:xfrm>
            <a:off x="5857884" y="1142984"/>
            <a:ext cx="3060338" cy="4429132"/>
          </a:xfrm>
          <a:prstGeom prst="rect">
            <a:avLst/>
          </a:prstGeom>
        </p:spPr>
      </p:pic>
      <p:pic>
        <p:nvPicPr>
          <p:cNvPr id="4" name="Content Placeholder 3" descr="drawn 200708  unsupp.jpg"/>
          <p:cNvPicPr>
            <a:picLocks noGrp="1" noChangeAspect="1"/>
          </p:cNvPicPr>
          <p:nvPr>
            <p:ph idx="1"/>
          </p:nvPr>
        </p:nvPicPr>
        <p:blipFill>
          <a:blip r:embed="rId3" cstate="print"/>
          <a:stretch>
            <a:fillRect/>
          </a:stretch>
        </p:blipFill>
        <p:spPr>
          <a:xfrm>
            <a:off x="928662" y="428604"/>
            <a:ext cx="5000661" cy="2429779"/>
          </a:xfrm>
        </p:spPr>
      </p:pic>
      <p:sp>
        <p:nvSpPr>
          <p:cNvPr id="8" name="TextBox 7"/>
          <p:cNvSpPr txBox="1"/>
          <p:nvPr/>
        </p:nvSpPr>
        <p:spPr>
          <a:xfrm>
            <a:off x="928662" y="2928935"/>
            <a:ext cx="4643470" cy="3970318"/>
          </a:xfrm>
          <a:prstGeom prst="rect">
            <a:avLst/>
          </a:prstGeom>
          <a:noFill/>
        </p:spPr>
        <p:txBody>
          <a:bodyPr wrap="square" rtlCol="0">
            <a:spAutoFit/>
          </a:bodyPr>
          <a:lstStyle/>
          <a:p>
            <a:r>
              <a:rPr lang="en-AU" dirty="0"/>
              <a:t>With continued use, M’s posture improved even further. </a:t>
            </a:r>
            <a:endParaRPr lang="en-AU" dirty="0" smtClean="0"/>
          </a:p>
          <a:p>
            <a:endParaRPr lang="en-AU" dirty="0" smtClean="0"/>
          </a:p>
          <a:p>
            <a:r>
              <a:rPr lang="en-AU" dirty="0" smtClean="0"/>
              <a:t>By Sept 07,M was almost </a:t>
            </a:r>
            <a:r>
              <a:rPr lang="en-AU" dirty="0"/>
              <a:t>symmetrical in his trunk and pelvis when </a:t>
            </a:r>
            <a:r>
              <a:rPr lang="en-AU" dirty="0" smtClean="0"/>
              <a:t>lying in bed </a:t>
            </a:r>
            <a:r>
              <a:rPr lang="en-AU" dirty="0"/>
              <a:t>without support. The degree of flexion in his hips and knees </a:t>
            </a:r>
            <a:r>
              <a:rPr lang="en-AU" dirty="0" smtClean="0"/>
              <a:t>was </a:t>
            </a:r>
            <a:r>
              <a:rPr lang="en-AU" dirty="0"/>
              <a:t>reduced. He </a:t>
            </a:r>
            <a:r>
              <a:rPr lang="en-AU" dirty="0" smtClean="0"/>
              <a:t>was sleeping </a:t>
            </a:r>
            <a:r>
              <a:rPr lang="en-AU" dirty="0"/>
              <a:t>well and </a:t>
            </a:r>
            <a:r>
              <a:rPr lang="en-AU" dirty="0" smtClean="0"/>
              <a:t>was much </a:t>
            </a:r>
            <a:r>
              <a:rPr lang="en-AU" dirty="0"/>
              <a:t>more relaxed during the day. Accompanying changes </a:t>
            </a:r>
            <a:r>
              <a:rPr lang="en-AU" dirty="0" smtClean="0"/>
              <a:t>had taken </a:t>
            </a:r>
            <a:r>
              <a:rPr lang="en-AU" dirty="0"/>
              <a:t>place with his seating insert as he </a:t>
            </a:r>
            <a:r>
              <a:rPr lang="en-AU" dirty="0" smtClean="0"/>
              <a:t>was now able to </a:t>
            </a:r>
            <a:r>
              <a:rPr lang="en-AU" dirty="0"/>
              <a:t>weight </a:t>
            </a:r>
            <a:r>
              <a:rPr lang="en-AU" dirty="0" smtClean="0"/>
              <a:t>bear symmetrically </a:t>
            </a:r>
            <a:r>
              <a:rPr lang="en-AU" dirty="0"/>
              <a:t>now and </a:t>
            </a:r>
            <a:r>
              <a:rPr lang="en-AU" dirty="0" smtClean="0"/>
              <a:t>required a </a:t>
            </a:r>
            <a:r>
              <a:rPr lang="en-AU" dirty="0"/>
              <a:t>less complex seating cushion. Staff </a:t>
            </a:r>
            <a:r>
              <a:rPr lang="en-AU" dirty="0" smtClean="0"/>
              <a:t>found </a:t>
            </a:r>
            <a:r>
              <a:rPr lang="en-AU" dirty="0"/>
              <a:t>it much easier to perform personal care and transfers.</a:t>
            </a:r>
            <a:endParaRPr lang="en-GB" dirty="0"/>
          </a:p>
          <a:p>
            <a:endParaRPr lang="en-GB" dirty="0"/>
          </a:p>
        </p:txBody>
      </p:sp>
      <p:pic>
        <p:nvPicPr>
          <p:cNvPr id="9" name="Picture 8" descr="SK(CMYK).tif"/>
          <p:cNvPicPr>
            <a:picLocks noChangeAspect="1"/>
          </p:cNvPicPr>
          <p:nvPr/>
        </p:nvPicPr>
        <p:blipFill>
          <a:blip r:embed="rId4" cstate="print"/>
          <a:stretch>
            <a:fillRect/>
          </a:stretch>
        </p:blipFill>
        <p:spPr>
          <a:xfrm>
            <a:off x="7858148" y="6143644"/>
            <a:ext cx="705571" cy="20516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57232"/>
            <a:ext cx="8229600" cy="928694"/>
          </a:xfrm>
        </p:spPr>
        <p:txBody>
          <a:bodyPr>
            <a:normAutofit fontScale="90000"/>
          </a:bodyPr>
          <a:lstStyle/>
          <a:p>
            <a:pPr algn="l"/>
            <a:r>
              <a:rPr lang="en-GB" sz="2800" dirty="0" smtClean="0"/>
              <a:t/>
            </a:r>
            <a:br>
              <a:rPr lang="en-GB" sz="2800" dirty="0" smtClean="0"/>
            </a:br>
            <a:r>
              <a:rPr lang="en-GB" sz="1800" dirty="0" smtClean="0"/>
              <a:t>M still uses his system. He has brackets at chest and hips and a couple of pillows under the knees.</a:t>
            </a:r>
            <a:r>
              <a:rPr lang="en-GB" sz="2800" dirty="0" smtClean="0"/>
              <a:t/>
            </a:r>
            <a:br>
              <a:rPr lang="en-GB" sz="2800" dirty="0" smtClean="0"/>
            </a:br>
            <a:r>
              <a:rPr lang="en-GB" sz="2800" dirty="0"/>
              <a:t/>
            </a:r>
            <a:br>
              <a:rPr lang="en-GB" sz="2800" dirty="0"/>
            </a:br>
            <a:endParaRPr lang="en-GB" sz="2800" dirty="0"/>
          </a:p>
        </p:txBody>
      </p:sp>
      <p:sp>
        <p:nvSpPr>
          <p:cNvPr id="3" name="Content Placeholder 2"/>
          <p:cNvSpPr>
            <a:spLocks noGrp="1"/>
          </p:cNvSpPr>
          <p:nvPr>
            <p:ph idx="1"/>
          </p:nvPr>
        </p:nvSpPr>
        <p:spPr>
          <a:xfrm>
            <a:off x="428596" y="4643446"/>
            <a:ext cx="8229600" cy="1525567"/>
          </a:xfrm>
        </p:spPr>
        <p:txBody>
          <a:bodyPr>
            <a:normAutofit fontScale="32500" lnSpcReduction="20000"/>
          </a:bodyPr>
          <a:lstStyle/>
          <a:p>
            <a:pPr>
              <a:buNone/>
            </a:pPr>
            <a:endParaRPr lang="en-GB" sz="1600" dirty="0" smtClean="0">
              <a:latin typeface="Arial"/>
              <a:cs typeface="Arial"/>
            </a:endParaRPr>
          </a:p>
          <a:p>
            <a:pPr>
              <a:buNone/>
            </a:pPr>
            <a:endParaRPr lang="en-GB" sz="1600" dirty="0" smtClean="0">
              <a:latin typeface="Arial"/>
              <a:cs typeface="Arial"/>
            </a:endParaRPr>
          </a:p>
          <a:p>
            <a:pPr>
              <a:buNone/>
            </a:pPr>
            <a:endParaRPr lang="en-GB" sz="1600" dirty="0">
              <a:latin typeface="Arial"/>
              <a:cs typeface="Arial"/>
            </a:endParaRPr>
          </a:p>
          <a:p>
            <a:pPr>
              <a:buNone/>
            </a:pPr>
            <a:endParaRPr lang="en-GB" dirty="0" smtClean="0">
              <a:latin typeface="Arial"/>
              <a:cs typeface="Arial"/>
            </a:endParaRPr>
          </a:p>
          <a:p>
            <a:pPr>
              <a:buNone/>
            </a:pPr>
            <a:r>
              <a:rPr lang="en-GB" dirty="0" smtClean="0">
                <a:latin typeface="Arial"/>
                <a:cs typeface="Arial"/>
              </a:rPr>
              <a:t>About the author:</a:t>
            </a:r>
          </a:p>
          <a:p>
            <a:pPr>
              <a:buNone/>
            </a:pPr>
            <a:endParaRPr lang="en-GB" dirty="0">
              <a:latin typeface="Arial"/>
              <a:cs typeface="Arial"/>
            </a:endParaRPr>
          </a:p>
          <a:p>
            <a:pPr>
              <a:buNone/>
            </a:pPr>
            <a:r>
              <a:rPr lang="en-GB" dirty="0"/>
              <a:t>Cheryl is a Physiotherapist </a:t>
            </a:r>
            <a:r>
              <a:rPr lang="en-AU" dirty="0"/>
              <a:t>who manages an equipment service for a non-government disability organisation in WA. </a:t>
            </a:r>
            <a:r>
              <a:rPr lang="en-AU" smtClean="0"/>
              <a:t>She has </a:t>
            </a:r>
            <a:r>
              <a:rPr lang="en-AU" dirty="0" smtClean="0"/>
              <a:t>worked </a:t>
            </a:r>
            <a:r>
              <a:rPr lang="en-AU" dirty="0"/>
              <a:t>in the disability field for the past twenty years.</a:t>
            </a:r>
            <a:endParaRPr lang="en-GB" dirty="0"/>
          </a:p>
          <a:p>
            <a:pPr>
              <a:buNone/>
            </a:pPr>
            <a:endParaRPr lang="en-GB" dirty="0" smtClean="0">
              <a:latin typeface="Arial"/>
              <a:cs typeface="Arial"/>
            </a:endParaRPr>
          </a:p>
          <a:p>
            <a:pPr>
              <a:buNone/>
            </a:pPr>
            <a:r>
              <a:rPr lang="en-GB" dirty="0" smtClean="0">
                <a:latin typeface="Arial"/>
                <a:cs typeface="Arial"/>
              </a:rPr>
              <a:t>©2010Cheryl Lockwood – text</a:t>
            </a:r>
          </a:p>
          <a:p>
            <a:pPr>
              <a:buNone/>
            </a:pPr>
            <a:r>
              <a:rPr lang="en-GB" dirty="0" smtClean="0">
                <a:latin typeface="Arial"/>
                <a:cs typeface="Arial"/>
              </a:rPr>
              <a:t>©2010Symmetrikit Engineering Ltd- Illustrations</a:t>
            </a:r>
            <a:endParaRPr lang="en-GB" dirty="0"/>
          </a:p>
        </p:txBody>
      </p:sp>
      <p:sp>
        <p:nvSpPr>
          <p:cNvPr id="5" name="TextBox 4"/>
          <p:cNvSpPr txBox="1"/>
          <p:nvPr/>
        </p:nvSpPr>
        <p:spPr>
          <a:xfrm>
            <a:off x="2357422" y="285728"/>
            <a:ext cx="4286280" cy="584775"/>
          </a:xfrm>
          <a:prstGeom prst="rect">
            <a:avLst/>
          </a:prstGeom>
          <a:noFill/>
        </p:spPr>
        <p:txBody>
          <a:bodyPr wrap="square" rtlCol="0">
            <a:spAutoFit/>
          </a:bodyPr>
          <a:lstStyle/>
          <a:p>
            <a:r>
              <a:rPr lang="en-GB" sz="3200" dirty="0" smtClean="0"/>
              <a:t>Update: (February 2010)</a:t>
            </a:r>
            <a:endParaRPr lang="en-GB" sz="3200" dirty="0"/>
          </a:p>
        </p:txBody>
      </p:sp>
      <p:pic>
        <p:nvPicPr>
          <p:cNvPr id="6" name="Content Placeholder 3" descr="drawn 200612 supp.jpg"/>
          <p:cNvPicPr>
            <a:picLocks noChangeAspect="1"/>
          </p:cNvPicPr>
          <p:nvPr/>
        </p:nvPicPr>
        <p:blipFill>
          <a:blip r:embed="rId2" cstate="print"/>
          <a:stretch>
            <a:fillRect/>
          </a:stretch>
        </p:blipFill>
        <p:spPr>
          <a:xfrm>
            <a:off x="3357554" y="1428736"/>
            <a:ext cx="1785950" cy="2901277"/>
          </a:xfrm>
          <a:prstGeom prst="rect">
            <a:avLst/>
          </a:prstGeom>
        </p:spPr>
      </p:pic>
      <p:pic>
        <p:nvPicPr>
          <p:cNvPr id="8" name="Picture 7" descr="drawn 200708.jpg"/>
          <p:cNvPicPr>
            <a:picLocks noChangeAspect="1"/>
          </p:cNvPicPr>
          <p:nvPr/>
        </p:nvPicPr>
        <p:blipFill>
          <a:blip r:embed="rId3" cstate="print"/>
          <a:stretch>
            <a:fillRect/>
          </a:stretch>
        </p:blipFill>
        <p:spPr>
          <a:xfrm>
            <a:off x="6000760" y="1714488"/>
            <a:ext cx="1875701" cy="2714644"/>
          </a:xfrm>
          <a:prstGeom prst="rect">
            <a:avLst/>
          </a:prstGeom>
        </p:spPr>
      </p:pic>
      <p:pic>
        <p:nvPicPr>
          <p:cNvPr id="9" name="Content Placeholder 3" descr="drawn 200612 unsup.jpg"/>
          <p:cNvPicPr>
            <a:picLocks noChangeAspect="1"/>
          </p:cNvPicPr>
          <p:nvPr/>
        </p:nvPicPr>
        <p:blipFill>
          <a:blip r:embed="rId4" cstate="print"/>
          <a:stretch>
            <a:fillRect/>
          </a:stretch>
        </p:blipFill>
        <p:spPr>
          <a:xfrm rot="16200000">
            <a:off x="-35749" y="2393149"/>
            <a:ext cx="2857520" cy="1357322"/>
          </a:xfrm>
          <a:prstGeom prst="rect">
            <a:avLst/>
          </a:prstGeom>
        </p:spPr>
      </p:pic>
      <p:pic>
        <p:nvPicPr>
          <p:cNvPr id="10" name="Picture 9" descr="SK(CMYK).tif"/>
          <p:cNvPicPr>
            <a:picLocks noChangeAspect="1"/>
          </p:cNvPicPr>
          <p:nvPr/>
        </p:nvPicPr>
        <p:blipFill>
          <a:blip r:embed="rId5" cstate="print"/>
          <a:stretch>
            <a:fillRect/>
          </a:stretch>
        </p:blipFill>
        <p:spPr>
          <a:xfrm>
            <a:off x="7858148" y="6143644"/>
            <a:ext cx="705571" cy="20516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325</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Adult Positioning- “M”- working to correct a “fixed position”. </vt:lpstr>
      <vt:lpstr>PowerPoint Presentation</vt:lpstr>
      <vt:lpstr>PowerPoint Presentation</vt:lpstr>
      <vt:lpstr>PowerPoint Presentation</vt:lpstr>
      <vt:lpstr>PowerPoint Presentation</vt:lpstr>
      <vt:lpstr>PowerPoint Presentation</vt:lpstr>
      <vt:lpstr> M still uses his system. He has brackets at chest and hips and a couple of pillows under the knees.  </vt:lpstr>
    </vt:vector>
  </TitlesOfParts>
  <Company>Samsung Electronics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Positioning- “M”</dc:title>
  <dc:creator>Andrew Wilson</dc:creator>
  <cp:lastModifiedBy>Claire Moore</cp:lastModifiedBy>
  <cp:revision>10</cp:revision>
  <dcterms:created xsi:type="dcterms:W3CDTF">2010-04-08T14:29:50Z</dcterms:created>
  <dcterms:modified xsi:type="dcterms:W3CDTF">2011-10-25T15:35:12Z</dcterms:modified>
</cp:coreProperties>
</file>